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8" r:id="rId1"/>
  </p:sldMasterIdLst>
  <p:sldIdLst>
    <p:sldId id="256" r:id="rId2"/>
    <p:sldId id="258" r:id="rId3"/>
    <p:sldId id="306" r:id="rId4"/>
    <p:sldId id="265" r:id="rId5"/>
    <p:sldId id="274" r:id="rId6"/>
    <p:sldId id="277" r:id="rId7"/>
    <p:sldId id="284" r:id="rId8"/>
    <p:sldId id="266" r:id="rId9"/>
    <p:sldId id="272" r:id="rId10"/>
    <p:sldId id="285" r:id="rId11"/>
    <p:sldId id="286" r:id="rId12"/>
    <p:sldId id="267" r:id="rId13"/>
    <p:sldId id="287" r:id="rId14"/>
    <p:sldId id="288" r:id="rId15"/>
    <p:sldId id="289" r:id="rId16"/>
    <p:sldId id="270" r:id="rId17"/>
    <p:sldId id="271" r:id="rId18"/>
    <p:sldId id="282" r:id="rId19"/>
    <p:sldId id="309" r:id="rId20"/>
    <p:sldId id="310" r:id="rId21"/>
    <p:sldId id="311" r:id="rId22"/>
    <p:sldId id="312" r:id="rId23"/>
    <p:sldId id="313" r:id="rId24"/>
    <p:sldId id="314" r:id="rId25"/>
    <p:sldId id="268" r:id="rId26"/>
    <p:sldId id="307" r:id="rId27"/>
    <p:sldId id="298" r:id="rId28"/>
    <p:sldId id="299" r:id="rId29"/>
    <p:sldId id="269" r:id="rId30"/>
    <p:sldId id="292" r:id="rId31"/>
    <p:sldId id="295" r:id="rId32"/>
    <p:sldId id="294" r:id="rId33"/>
    <p:sldId id="293" r:id="rId34"/>
    <p:sldId id="259" r:id="rId35"/>
    <p:sldId id="260" r:id="rId36"/>
    <p:sldId id="261" r:id="rId37"/>
    <p:sldId id="263" r:id="rId38"/>
    <p:sldId id="264" r:id="rId39"/>
    <p:sldId id="30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F7563B"/>
    <a:srgbClr val="20455A"/>
    <a:srgbClr val="00B050"/>
    <a:srgbClr val="9E9E9E"/>
    <a:srgbClr val="DF5327"/>
    <a:srgbClr val="418AB3"/>
    <a:srgbClr val="FDA099"/>
    <a:srgbClr val="DE2222"/>
    <a:srgbClr val="FF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4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30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42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371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82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3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2718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38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17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13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122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57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931EA12-BAF7-4AF8-82CA-858DD2538FEA}" type="datetimeFigureOut">
              <a:rPr lang="en-GB" smtClean="0"/>
              <a:t>29/04/2020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E8D545E-C346-4611-BBED-ADE84152A0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23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2.png"/><Relationship Id="rId7" Type="http://schemas.openxmlformats.org/officeDocument/2006/relationships/image" Target="../media/image410.png"/><Relationship Id="rId12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5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3.png"/><Relationship Id="rId9" Type="http://schemas.openxmlformats.org/officeDocument/2006/relationships/image" Target="../media/image4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yclo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25677" r="6046" b="2484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Rectangle 20"/>
          <p:cNvSpPr/>
          <p:nvPr/>
        </p:nvSpPr>
        <p:spPr>
          <a:xfrm>
            <a:off x="0" y="1903"/>
            <a:ext cx="12203113" cy="6858000"/>
          </a:xfrm>
          <a:prstGeom prst="rect">
            <a:avLst/>
          </a:prstGeom>
          <a:solidFill>
            <a:srgbClr val="418AB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 Paul’s School:</a:t>
            </a:r>
            <a:br>
              <a:rPr lang="en-GB" dirty="0"/>
            </a:br>
            <a:r>
              <a:rPr lang="en-GB" dirty="0"/>
              <a:t>Cyclone</a:t>
            </a:r>
          </a:p>
        </p:txBody>
      </p:sp>
      <p:pic>
        <p:nvPicPr>
          <p:cNvPr id="15" name="Picture 2" descr="http://teamcycl.one/pcbtra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70" y="5505316"/>
            <a:ext cx="4170555" cy="59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yclo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70" y="223337"/>
            <a:ext cx="1812848" cy="1812848"/>
          </a:xfrm>
          <a:prstGeom prst="ellipse">
            <a:avLst/>
          </a:prstGeom>
          <a:ln w="1905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en/7/74/St_Paul's_School,_London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314" y="134110"/>
            <a:ext cx="1991300" cy="199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://teamcycl.one/hobbyk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533" y="4125257"/>
            <a:ext cx="3772099" cy="282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2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6149006" cy="34062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149007" y="0"/>
            <a:ext cx="6042994" cy="34062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3409951"/>
            <a:ext cx="6149006" cy="3448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6149007" y="3409951"/>
            <a:ext cx="6042994" cy="34480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463824" y="502788"/>
            <a:ext cx="54226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SENSOR SYSTEM</a:t>
            </a:r>
          </a:p>
          <a:p>
            <a:r>
              <a:rPr lang="en-GB" b="1" dirty="0"/>
              <a:t>MCU: </a:t>
            </a:r>
            <a:r>
              <a:rPr lang="en-GB" dirty="0"/>
              <a:t>Teensy 3.2</a:t>
            </a:r>
            <a:endParaRPr lang="en-GB" b="1" dirty="0"/>
          </a:p>
          <a:p>
            <a:r>
              <a:rPr lang="en-GB" b="1" dirty="0"/>
              <a:t>Pressure + Internal Temperature: </a:t>
            </a:r>
            <a:r>
              <a:rPr lang="en-GB" dirty="0" err="1"/>
              <a:t>Meas</a:t>
            </a:r>
            <a:r>
              <a:rPr lang="en-GB" dirty="0"/>
              <a:t> Spec 5637</a:t>
            </a:r>
          </a:p>
          <a:p>
            <a:r>
              <a:rPr lang="en-GB" b="1" dirty="0"/>
              <a:t>Humidity + External Temperature: </a:t>
            </a:r>
            <a:r>
              <a:rPr lang="en-GB" dirty="0"/>
              <a:t>HygroChip271</a:t>
            </a:r>
          </a:p>
          <a:p>
            <a:r>
              <a:rPr lang="en-GB" b="1" dirty="0"/>
              <a:t>IMU: </a:t>
            </a:r>
            <a:r>
              <a:rPr lang="en-GB" dirty="0" err="1"/>
              <a:t>SDLife</a:t>
            </a:r>
            <a:r>
              <a:rPr lang="en-GB" dirty="0"/>
              <a:t> Augmented LSMDS1</a:t>
            </a:r>
            <a:br>
              <a:rPr lang="en-GB" dirty="0"/>
            </a:br>
            <a:r>
              <a:rPr lang="en-GB" b="1" dirty="0"/>
              <a:t>GPS:</a:t>
            </a:r>
            <a:r>
              <a:rPr lang="en-GB" dirty="0"/>
              <a:t> </a:t>
            </a:r>
            <a:r>
              <a:rPr lang="en-GB" dirty="0" err="1"/>
              <a:t>SiRF</a:t>
            </a:r>
            <a:r>
              <a:rPr lang="en-GB" dirty="0"/>
              <a:t> GP2106</a:t>
            </a:r>
          </a:p>
          <a:p>
            <a:r>
              <a:rPr lang="en-GB" b="1" dirty="0"/>
              <a:t>SD Card:</a:t>
            </a:r>
            <a:r>
              <a:rPr lang="en-GB" dirty="0"/>
              <a:t> </a:t>
            </a:r>
            <a:r>
              <a:rPr lang="en-GB" dirty="0" err="1"/>
              <a:t>SparkFun</a:t>
            </a:r>
            <a:r>
              <a:rPr lang="en-GB" dirty="0"/>
              <a:t> </a:t>
            </a:r>
            <a:r>
              <a:rPr lang="en-GB" dirty="0" err="1"/>
              <a:t>OpenLog</a:t>
            </a:r>
            <a:br>
              <a:rPr lang="en-GB" b="1" dirty="0"/>
            </a:br>
            <a:r>
              <a:rPr lang="en-GB" b="1" dirty="0"/>
              <a:t>Transceiver:</a:t>
            </a:r>
            <a:r>
              <a:rPr lang="en-GB" dirty="0"/>
              <a:t> Hope RFM98W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3467" y="502788"/>
            <a:ext cx="4914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FLIGHT SYSTEM</a:t>
            </a:r>
          </a:p>
          <a:p>
            <a:r>
              <a:rPr lang="en-GB" b="1" dirty="0"/>
              <a:t>Control Board: </a:t>
            </a:r>
            <a:r>
              <a:rPr lang="en-GB" dirty="0" err="1"/>
              <a:t>OpenPilot</a:t>
            </a:r>
            <a:r>
              <a:rPr lang="en-GB" dirty="0"/>
              <a:t> CC3D</a:t>
            </a:r>
          </a:p>
          <a:p>
            <a:r>
              <a:rPr lang="en-GB" b="1" dirty="0"/>
              <a:t>Motors:  </a:t>
            </a:r>
            <a:r>
              <a:rPr lang="en-GB" dirty="0" err="1"/>
              <a:t>Turnigy</a:t>
            </a:r>
            <a:r>
              <a:rPr lang="en-GB" dirty="0"/>
              <a:t> </a:t>
            </a:r>
            <a:r>
              <a:rPr lang="en-GB" dirty="0" err="1"/>
              <a:t>Outrunner</a:t>
            </a:r>
            <a:r>
              <a:rPr lang="en-GB" dirty="0"/>
              <a:t> V2 (1704 – 1900KV)</a:t>
            </a:r>
          </a:p>
          <a:p>
            <a:r>
              <a:rPr lang="en-GB" b="1" dirty="0"/>
              <a:t>ESCs: </a:t>
            </a:r>
            <a:r>
              <a:rPr lang="en-GB" dirty="0"/>
              <a:t>DYS BLHELI 16A Mini ESC</a:t>
            </a:r>
          </a:p>
          <a:p>
            <a:r>
              <a:rPr lang="en-GB" b="1" dirty="0"/>
              <a:t>Receiver: </a:t>
            </a:r>
            <a:r>
              <a:rPr lang="en-GB" dirty="0"/>
              <a:t>Orange 6-Channel RX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13467" y="3909023"/>
            <a:ext cx="4492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BATTERY</a:t>
            </a:r>
          </a:p>
          <a:p>
            <a:r>
              <a:rPr lang="en-GB" dirty="0"/>
              <a:t>Zippy Compact 850mAh 3S 35C </a:t>
            </a:r>
            <a:r>
              <a:rPr lang="en-GB" dirty="0" err="1"/>
              <a:t>LiPo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63824" y="3909023"/>
            <a:ext cx="4213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CAMERA SYSTEM</a:t>
            </a:r>
          </a:p>
          <a:p>
            <a:r>
              <a:rPr lang="en-GB" b="1" dirty="0"/>
              <a:t>FPV: </a:t>
            </a:r>
            <a:r>
              <a:rPr lang="en-GB" dirty="0"/>
              <a:t>TX-</a:t>
            </a:r>
            <a:r>
              <a:rPr lang="en-GB" dirty="0" err="1"/>
              <a:t>SkyZone</a:t>
            </a:r>
            <a:r>
              <a:rPr lang="en-GB" dirty="0"/>
              <a:t> 200</a:t>
            </a:r>
          </a:p>
          <a:p>
            <a:r>
              <a:rPr lang="en-GB" b="1" dirty="0"/>
              <a:t>Camera:</a:t>
            </a:r>
            <a:r>
              <a:rPr lang="en-GB" dirty="0"/>
              <a:t> </a:t>
            </a:r>
            <a:r>
              <a:rPr lang="en-GB" dirty="0" err="1"/>
              <a:t>HobbyKing</a:t>
            </a:r>
            <a:r>
              <a:rPr lang="en-GB" dirty="0"/>
              <a:t> Mini CMOS520TVL</a:t>
            </a:r>
          </a:p>
        </p:txBody>
      </p:sp>
    </p:spTree>
    <p:extLst>
      <p:ext uri="{BB962C8B-B14F-4D97-AF65-F5344CB8AC3E}">
        <p14:creationId xmlns:p14="http://schemas.microsoft.com/office/powerpoint/2010/main" val="1586681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62327"/>
            <a:ext cx="7729728" cy="1188720"/>
          </a:xfrm>
        </p:spPr>
        <p:txBody>
          <a:bodyPr/>
          <a:lstStyle/>
          <a:p>
            <a:r>
              <a:rPr lang="en-GB" dirty="0"/>
              <a:t>PCB</a:t>
            </a:r>
            <a:r>
              <a:rPr lang="en-GB" sz="1800" dirty="0"/>
              <a:t>s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21054" y="1928262"/>
            <a:ext cx="6155606" cy="417174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8492" y="4637099"/>
            <a:ext cx="3627120" cy="1847215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92" y="1709167"/>
            <a:ext cx="3199847" cy="27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29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494057"/>
            <a:ext cx="12192000" cy="78461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1113" y="0"/>
            <a:ext cx="12203113" cy="6858000"/>
          </a:xfrm>
          <a:prstGeom prst="rect">
            <a:avLst/>
          </a:prstGeom>
          <a:solidFill>
            <a:srgbClr val="9E9E9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09051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1917" y="368114"/>
            <a:ext cx="7729728" cy="1188720"/>
          </a:xfrm>
        </p:spPr>
        <p:txBody>
          <a:bodyPr/>
          <a:lstStyle/>
          <a:p>
            <a:r>
              <a:rPr lang="en-GB" dirty="0"/>
              <a:t>Can Code</a:t>
            </a:r>
          </a:p>
        </p:txBody>
      </p:sp>
      <p:sp>
        <p:nvSpPr>
          <p:cNvPr id="28" name="Rectangle 31"/>
          <p:cNvSpPr>
            <a:spLocks noChangeArrowheads="1"/>
          </p:cNvSpPr>
          <p:nvPr/>
        </p:nvSpPr>
        <p:spPr bwMode="auto">
          <a:xfrm>
            <a:off x="6003235" y="775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9" name="Rectangle 38"/>
          <p:cNvSpPr>
            <a:spLocks noChangeArrowheads="1"/>
          </p:cNvSpPr>
          <p:nvPr/>
        </p:nvSpPr>
        <p:spPr bwMode="auto">
          <a:xfrm>
            <a:off x="6003235" y="534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2366473" y="2548185"/>
            <a:ext cx="198845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2">
                    <a:lumMod val="50000"/>
                  </a:schemeClr>
                </a:solidFill>
              </a:rPr>
              <a:t>Void Setup()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513824" y="2548185"/>
            <a:ext cx="1988459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2">
                    <a:lumMod val="50000"/>
                  </a:schemeClr>
                </a:solidFill>
              </a:rPr>
              <a:t>Void Loop()</a:t>
            </a:r>
          </a:p>
        </p:txBody>
      </p:sp>
      <p:cxnSp>
        <p:nvCxnSpPr>
          <p:cNvPr id="39" name="Straight Connector 38"/>
          <p:cNvCxnSpPr>
            <a:stCxn id="30" idx="3"/>
            <a:endCxn id="31" idx="1"/>
          </p:cNvCxnSpPr>
          <p:nvPr/>
        </p:nvCxnSpPr>
        <p:spPr>
          <a:xfrm>
            <a:off x="4354932" y="3005385"/>
            <a:ext cx="3158892" cy="0"/>
          </a:xfrm>
          <a:prstGeom prst="line">
            <a:avLst/>
          </a:prstGeom>
          <a:ln w="38100">
            <a:solidFill>
              <a:srgbClr val="204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2" idx="0"/>
            <a:endCxn id="30" idx="2"/>
          </p:cNvCxnSpPr>
          <p:nvPr/>
        </p:nvCxnSpPr>
        <p:spPr>
          <a:xfrm flipV="1">
            <a:off x="2108018" y="3462585"/>
            <a:ext cx="1252685" cy="999296"/>
          </a:xfrm>
          <a:prstGeom prst="line">
            <a:avLst/>
          </a:prstGeom>
          <a:ln w="38100">
            <a:solidFill>
              <a:srgbClr val="204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3" idx="0"/>
            <a:endCxn id="30" idx="2"/>
          </p:cNvCxnSpPr>
          <p:nvPr/>
        </p:nvCxnSpPr>
        <p:spPr>
          <a:xfrm flipH="1" flipV="1">
            <a:off x="3360703" y="3462585"/>
            <a:ext cx="613978" cy="990855"/>
          </a:xfrm>
          <a:prstGeom prst="line">
            <a:avLst/>
          </a:prstGeom>
          <a:ln w="38100">
            <a:solidFill>
              <a:srgbClr val="204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4" idx="0"/>
            <a:endCxn id="31" idx="2"/>
          </p:cNvCxnSpPr>
          <p:nvPr/>
        </p:nvCxnSpPr>
        <p:spPr>
          <a:xfrm flipV="1">
            <a:off x="6364704" y="3462585"/>
            <a:ext cx="2143350" cy="990855"/>
          </a:xfrm>
          <a:prstGeom prst="line">
            <a:avLst/>
          </a:prstGeom>
          <a:ln w="38100">
            <a:solidFill>
              <a:srgbClr val="204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5" idx="0"/>
            <a:endCxn id="31" idx="2"/>
          </p:cNvCxnSpPr>
          <p:nvPr/>
        </p:nvCxnSpPr>
        <p:spPr>
          <a:xfrm flipH="1" flipV="1">
            <a:off x="8508054" y="3462585"/>
            <a:ext cx="3171" cy="990855"/>
          </a:xfrm>
          <a:prstGeom prst="line">
            <a:avLst/>
          </a:prstGeom>
          <a:ln w="38100">
            <a:solidFill>
              <a:srgbClr val="204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6" idx="0"/>
            <a:endCxn id="31" idx="2"/>
          </p:cNvCxnSpPr>
          <p:nvPr/>
        </p:nvCxnSpPr>
        <p:spPr>
          <a:xfrm flipH="1" flipV="1">
            <a:off x="8508054" y="3462585"/>
            <a:ext cx="2003427" cy="990855"/>
          </a:xfrm>
          <a:prstGeom prst="line">
            <a:avLst/>
          </a:prstGeom>
          <a:ln w="38100">
            <a:solidFill>
              <a:srgbClr val="2045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96817" y="4461881"/>
            <a:ext cx="1422401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Include Libraries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101333" y="4453440"/>
            <a:ext cx="1746696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Initialise sensors (using sensor library)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491356" y="4453440"/>
            <a:ext cx="1746696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Read from sensors, using sensor library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20167" y="4453440"/>
            <a:ext cx="1982116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Communications, using RFM98W library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778056" y="4453440"/>
            <a:ext cx="146685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Save data to SD Card</a:t>
            </a:r>
          </a:p>
        </p:txBody>
      </p:sp>
    </p:spTree>
    <p:extLst>
      <p:ext uri="{BB962C8B-B14F-4D97-AF65-F5344CB8AC3E}">
        <p14:creationId xmlns:p14="http://schemas.microsoft.com/office/powerpoint/2010/main" val="10051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834" t="11096" r="18222" b="16440"/>
          <a:stretch/>
        </p:blipFill>
        <p:spPr>
          <a:xfrm>
            <a:off x="479493" y="0"/>
            <a:ext cx="10851116" cy="70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87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Off-page Connector 5"/>
          <p:cNvSpPr/>
          <p:nvPr/>
        </p:nvSpPr>
        <p:spPr>
          <a:xfrm>
            <a:off x="5300871" y="1638324"/>
            <a:ext cx="1298713" cy="95852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699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279 h 10000"/>
              <a:gd name="connsiteX3" fmla="*/ 5000 w 10000"/>
              <a:gd name="connsiteY3" fmla="*/ 10000 h 10000"/>
              <a:gd name="connsiteX4" fmla="*/ 0 w 10000"/>
              <a:gd name="connsiteY4" fmla="*/ 699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548 h 10000"/>
              <a:gd name="connsiteX3" fmla="*/ 5000 w 10000"/>
              <a:gd name="connsiteY3" fmla="*/ 10000 h 10000"/>
              <a:gd name="connsiteX4" fmla="*/ 0 w 10000"/>
              <a:gd name="connsiteY4" fmla="*/ 6990 h 10000"/>
              <a:gd name="connsiteX5" fmla="*/ 0 w 10000"/>
              <a:gd name="connsiteY5" fmla="*/ 0 h 10000"/>
              <a:gd name="connsiteX0" fmla="*/ 24 w 10024"/>
              <a:gd name="connsiteY0" fmla="*/ 0 h 10000"/>
              <a:gd name="connsiteX1" fmla="*/ 10024 w 10024"/>
              <a:gd name="connsiteY1" fmla="*/ 0 h 10000"/>
              <a:gd name="connsiteX2" fmla="*/ 10024 w 10024"/>
              <a:gd name="connsiteY2" fmla="*/ 7548 h 10000"/>
              <a:gd name="connsiteX3" fmla="*/ 5024 w 10024"/>
              <a:gd name="connsiteY3" fmla="*/ 10000 h 10000"/>
              <a:gd name="connsiteX4" fmla="*/ 0 w 10024"/>
              <a:gd name="connsiteY4" fmla="*/ 7326 h 10000"/>
              <a:gd name="connsiteX5" fmla="*/ 24 w 10024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7548 h 10000"/>
              <a:gd name="connsiteX3" fmla="*/ 5000 w 10000"/>
              <a:gd name="connsiteY3" fmla="*/ 10000 h 10000"/>
              <a:gd name="connsiteX4" fmla="*/ 0 w 10000"/>
              <a:gd name="connsiteY4" fmla="*/ 7326 h 10000"/>
              <a:gd name="connsiteX5" fmla="*/ 0 w 10000"/>
              <a:gd name="connsiteY5" fmla="*/ 0 h 10000"/>
              <a:gd name="connsiteX0" fmla="*/ 0 w 10000"/>
              <a:gd name="connsiteY0" fmla="*/ 0 h 10134"/>
              <a:gd name="connsiteX1" fmla="*/ 10000 w 10000"/>
              <a:gd name="connsiteY1" fmla="*/ 0 h 10134"/>
              <a:gd name="connsiteX2" fmla="*/ 10000 w 10000"/>
              <a:gd name="connsiteY2" fmla="*/ 7548 h 10134"/>
              <a:gd name="connsiteX3" fmla="*/ 5147 w 10000"/>
              <a:gd name="connsiteY3" fmla="*/ 10134 h 10134"/>
              <a:gd name="connsiteX4" fmla="*/ 0 w 10000"/>
              <a:gd name="connsiteY4" fmla="*/ 7326 h 10134"/>
              <a:gd name="connsiteX5" fmla="*/ 0 w 10000"/>
              <a:gd name="connsiteY5" fmla="*/ 0 h 1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134">
                <a:moveTo>
                  <a:pt x="0" y="0"/>
                </a:moveTo>
                <a:lnTo>
                  <a:pt x="10000" y="0"/>
                </a:lnTo>
                <a:lnTo>
                  <a:pt x="10000" y="7548"/>
                </a:lnTo>
                <a:lnTo>
                  <a:pt x="5147" y="10134"/>
                </a:lnTo>
                <a:lnTo>
                  <a:pt x="0" y="7326"/>
                </a:lnTo>
                <a:lnTo>
                  <a:pt x="0" y="0"/>
                </a:lnTo>
                <a:close/>
              </a:path>
            </a:pathLst>
          </a:custGeom>
          <a:solidFill>
            <a:srgbClr val="F75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</a:t>
            </a:r>
          </a:p>
        </p:txBody>
      </p:sp>
      <p:sp>
        <p:nvSpPr>
          <p:cNvPr id="8" name="Freeform 7"/>
          <p:cNvSpPr/>
          <p:nvPr/>
        </p:nvSpPr>
        <p:spPr>
          <a:xfrm>
            <a:off x="5300871" y="2425148"/>
            <a:ext cx="1298713" cy="1487970"/>
          </a:xfrm>
          <a:custGeom>
            <a:avLst/>
            <a:gdLst>
              <a:gd name="connsiteX0" fmla="*/ 0 w 1364974"/>
              <a:gd name="connsiteY0" fmla="*/ 0 h 1895061"/>
              <a:gd name="connsiteX1" fmla="*/ 728869 w 1364974"/>
              <a:gd name="connsiteY1" fmla="*/ 278296 h 1895061"/>
              <a:gd name="connsiteX2" fmla="*/ 1364974 w 1364974"/>
              <a:gd name="connsiteY2" fmla="*/ 39757 h 1895061"/>
              <a:gd name="connsiteX3" fmla="*/ 1364974 w 1364974"/>
              <a:gd name="connsiteY3" fmla="*/ 1669774 h 1895061"/>
              <a:gd name="connsiteX4" fmla="*/ 728869 w 1364974"/>
              <a:gd name="connsiteY4" fmla="*/ 1895061 h 1895061"/>
              <a:gd name="connsiteX5" fmla="*/ 66261 w 1364974"/>
              <a:gd name="connsiteY5" fmla="*/ 1749287 h 1895061"/>
              <a:gd name="connsiteX6" fmla="*/ 0 w 1364974"/>
              <a:gd name="connsiteY6" fmla="*/ 0 h 1895061"/>
              <a:gd name="connsiteX0" fmla="*/ 0 w 1298713"/>
              <a:gd name="connsiteY0" fmla="*/ 0 h 1908313"/>
              <a:gd name="connsiteX1" fmla="*/ 662608 w 1298713"/>
              <a:gd name="connsiteY1" fmla="*/ 291548 h 1908313"/>
              <a:gd name="connsiteX2" fmla="*/ 1298713 w 1298713"/>
              <a:gd name="connsiteY2" fmla="*/ 53009 h 1908313"/>
              <a:gd name="connsiteX3" fmla="*/ 1298713 w 1298713"/>
              <a:gd name="connsiteY3" fmla="*/ 1683026 h 1908313"/>
              <a:gd name="connsiteX4" fmla="*/ 662608 w 1298713"/>
              <a:gd name="connsiteY4" fmla="*/ 1908313 h 1908313"/>
              <a:gd name="connsiteX5" fmla="*/ 0 w 1298713"/>
              <a:gd name="connsiteY5" fmla="*/ 1762539 h 1908313"/>
              <a:gd name="connsiteX6" fmla="*/ 0 w 1298713"/>
              <a:gd name="connsiteY6" fmla="*/ 0 h 1908313"/>
              <a:gd name="connsiteX0" fmla="*/ 0 w 1298713"/>
              <a:gd name="connsiteY0" fmla="*/ 0 h 1908313"/>
              <a:gd name="connsiteX1" fmla="*/ 662608 w 1298713"/>
              <a:gd name="connsiteY1" fmla="*/ 291548 h 1908313"/>
              <a:gd name="connsiteX2" fmla="*/ 1298713 w 1298713"/>
              <a:gd name="connsiteY2" fmla="*/ 53009 h 1908313"/>
              <a:gd name="connsiteX3" fmla="*/ 1298713 w 1298713"/>
              <a:gd name="connsiteY3" fmla="*/ 1736035 h 1908313"/>
              <a:gd name="connsiteX4" fmla="*/ 662608 w 1298713"/>
              <a:gd name="connsiteY4" fmla="*/ 1908313 h 1908313"/>
              <a:gd name="connsiteX5" fmla="*/ 0 w 1298713"/>
              <a:gd name="connsiteY5" fmla="*/ 1762539 h 1908313"/>
              <a:gd name="connsiteX6" fmla="*/ 0 w 1298713"/>
              <a:gd name="connsiteY6" fmla="*/ 0 h 1908313"/>
              <a:gd name="connsiteX0" fmla="*/ 0 w 1298713"/>
              <a:gd name="connsiteY0" fmla="*/ 0 h 2133600"/>
              <a:gd name="connsiteX1" fmla="*/ 662608 w 1298713"/>
              <a:gd name="connsiteY1" fmla="*/ 291548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33600"/>
              <a:gd name="connsiteX1" fmla="*/ 675860 w 1298713"/>
              <a:gd name="connsiteY1" fmla="*/ 424070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33600"/>
              <a:gd name="connsiteX1" fmla="*/ 675860 w 1298713"/>
              <a:gd name="connsiteY1" fmla="*/ 384313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33600"/>
              <a:gd name="connsiteX1" fmla="*/ 661572 w 1298713"/>
              <a:gd name="connsiteY1" fmla="*/ 384313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20029"/>
              <a:gd name="connsiteX1" fmla="*/ 661572 w 1298713"/>
              <a:gd name="connsiteY1" fmla="*/ 384313 h 2120029"/>
              <a:gd name="connsiteX2" fmla="*/ 1298713 w 1298713"/>
              <a:gd name="connsiteY2" fmla="*/ 53009 h 2120029"/>
              <a:gd name="connsiteX3" fmla="*/ 1298713 w 1298713"/>
              <a:gd name="connsiteY3" fmla="*/ 1736035 h 2120029"/>
              <a:gd name="connsiteX4" fmla="*/ 653083 w 1298713"/>
              <a:gd name="connsiteY4" fmla="*/ 2120029 h 2120029"/>
              <a:gd name="connsiteX5" fmla="*/ 0 w 1298713"/>
              <a:gd name="connsiteY5" fmla="*/ 1762539 h 2120029"/>
              <a:gd name="connsiteX6" fmla="*/ 0 w 1298713"/>
              <a:gd name="connsiteY6" fmla="*/ 0 h 2120029"/>
              <a:gd name="connsiteX0" fmla="*/ 0 w 1298713"/>
              <a:gd name="connsiteY0" fmla="*/ 0 h 2120029"/>
              <a:gd name="connsiteX1" fmla="*/ 661572 w 1298713"/>
              <a:gd name="connsiteY1" fmla="*/ 384313 h 2120029"/>
              <a:gd name="connsiteX2" fmla="*/ 1298713 w 1298713"/>
              <a:gd name="connsiteY2" fmla="*/ 19082 h 2120029"/>
              <a:gd name="connsiteX3" fmla="*/ 1298713 w 1298713"/>
              <a:gd name="connsiteY3" fmla="*/ 1736035 h 2120029"/>
              <a:gd name="connsiteX4" fmla="*/ 653083 w 1298713"/>
              <a:gd name="connsiteY4" fmla="*/ 2120029 h 2120029"/>
              <a:gd name="connsiteX5" fmla="*/ 0 w 1298713"/>
              <a:gd name="connsiteY5" fmla="*/ 1762539 h 2120029"/>
              <a:gd name="connsiteX6" fmla="*/ 0 w 1298713"/>
              <a:gd name="connsiteY6" fmla="*/ 0 h 2120029"/>
              <a:gd name="connsiteX0" fmla="*/ 0 w 1298713"/>
              <a:gd name="connsiteY0" fmla="*/ 0 h 2120029"/>
              <a:gd name="connsiteX1" fmla="*/ 661572 w 1298713"/>
              <a:gd name="connsiteY1" fmla="*/ 384313 h 2120029"/>
              <a:gd name="connsiteX2" fmla="*/ 1298713 w 1298713"/>
              <a:gd name="connsiteY2" fmla="*/ 19082 h 2120029"/>
              <a:gd name="connsiteX3" fmla="*/ 1298713 w 1298713"/>
              <a:gd name="connsiteY3" fmla="*/ 1736035 h 2120029"/>
              <a:gd name="connsiteX4" fmla="*/ 653083 w 1298713"/>
              <a:gd name="connsiteY4" fmla="*/ 2120029 h 2120029"/>
              <a:gd name="connsiteX5" fmla="*/ 0 w 1298713"/>
              <a:gd name="connsiteY5" fmla="*/ 1728612 h 2120029"/>
              <a:gd name="connsiteX6" fmla="*/ 0 w 1298713"/>
              <a:gd name="connsiteY6" fmla="*/ 0 h 2120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8713" h="2120029">
                <a:moveTo>
                  <a:pt x="0" y="0"/>
                </a:moveTo>
                <a:lnTo>
                  <a:pt x="661572" y="384313"/>
                </a:lnTo>
                <a:lnTo>
                  <a:pt x="1298713" y="19082"/>
                </a:lnTo>
                <a:lnTo>
                  <a:pt x="1298713" y="1736035"/>
                </a:lnTo>
                <a:lnTo>
                  <a:pt x="653083" y="2120029"/>
                </a:lnTo>
                <a:lnTo>
                  <a:pt x="0" y="1728612"/>
                </a:lnTo>
                <a:lnTo>
                  <a:pt x="0" y="0"/>
                </a:lnTo>
                <a:close/>
              </a:path>
            </a:pathLst>
          </a:custGeom>
          <a:solidFill>
            <a:srgbClr val="F75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BASE STATION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31137" y="332430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AUTONOMOUS MOTION</a:t>
            </a:r>
          </a:p>
        </p:txBody>
      </p:sp>
      <p:sp>
        <p:nvSpPr>
          <p:cNvPr id="12" name="Freeform 11"/>
          <p:cNvSpPr/>
          <p:nvPr/>
        </p:nvSpPr>
        <p:spPr>
          <a:xfrm>
            <a:off x="5300870" y="3737113"/>
            <a:ext cx="1298713" cy="1487970"/>
          </a:xfrm>
          <a:custGeom>
            <a:avLst/>
            <a:gdLst>
              <a:gd name="connsiteX0" fmla="*/ 0 w 1364974"/>
              <a:gd name="connsiteY0" fmla="*/ 0 h 1895061"/>
              <a:gd name="connsiteX1" fmla="*/ 728869 w 1364974"/>
              <a:gd name="connsiteY1" fmla="*/ 278296 h 1895061"/>
              <a:gd name="connsiteX2" fmla="*/ 1364974 w 1364974"/>
              <a:gd name="connsiteY2" fmla="*/ 39757 h 1895061"/>
              <a:gd name="connsiteX3" fmla="*/ 1364974 w 1364974"/>
              <a:gd name="connsiteY3" fmla="*/ 1669774 h 1895061"/>
              <a:gd name="connsiteX4" fmla="*/ 728869 w 1364974"/>
              <a:gd name="connsiteY4" fmla="*/ 1895061 h 1895061"/>
              <a:gd name="connsiteX5" fmla="*/ 66261 w 1364974"/>
              <a:gd name="connsiteY5" fmla="*/ 1749287 h 1895061"/>
              <a:gd name="connsiteX6" fmla="*/ 0 w 1364974"/>
              <a:gd name="connsiteY6" fmla="*/ 0 h 1895061"/>
              <a:gd name="connsiteX0" fmla="*/ 0 w 1298713"/>
              <a:gd name="connsiteY0" fmla="*/ 0 h 1908313"/>
              <a:gd name="connsiteX1" fmla="*/ 662608 w 1298713"/>
              <a:gd name="connsiteY1" fmla="*/ 291548 h 1908313"/>
              <a:gd name="connsiteX2" fmla="*/ 1298713 w 1298713"/>
              <a:gd name="connsiteY2" fmla="*/ 53009 h 1908313"/>
              <a:gd name="connsiteX3" fmla="*/ 1298713 w 1298713"/>
              <a:gd name="connsiteY3" fmla="*/ 1683026 h 1908313"/>
              <a:gd name="connsiteX4" fmla="*/ 662608 w 1298713"/>
              <a:gd name="connsiteY4" fmla="*/ 1908313 h 1908313"/>
              <a:gd name="connsiteX5" fmla="*/ 0 w 1298713"/>
              <a:gd name="connsiteY5" fmla="*/ 1762539 h 1908313"/>
              <a:gd name="connsiteX6" fmla="*/ 0 w 1298713"/>
              <a:gd name="connsiteY6" fmla="*/ 0 h 1908313"/>
              <a:gd name="connsiteX0" fmla="*/ 0 w 1298713"/>
              <a:gd name="connsiteY0" fmla="*/ 0 h 1908313"/>
              <a:gd name="connsiteX1" fmla="*/ 662608 w 1298713"/>
              <a:gd name="connsiteY1" fmla="*/ 291548 h 1908313"/>
              <a:gd name="connsiteX2" fmla="*/ 1298713 w 1298713"/>
              <a:gd name="connsiteY2" fmla="*/ 53009 h 1908313"/>
              <a:gd name="connsiteX3" fmla="*/ 1298713 w 1298713"/>
              <a:gd name="connsiteY3" fmla="*/ 1736035 h 1908313"/>
              <a:gd name="connsiteX4" fmla="*/ 662608 w 1298713"/>
              <a:gd name="connsiteY4" fmla="*/ 1908313 h 1908313"/>
              <a:gd name="connsiteX5" fmla="*/ 0 w 1298713"/>
              <a:gd name="connsiteY5" fmla="*/ 1762539 h 1908313"/>
              <a:gd name="connsiteX6" fmla="*/ 0 w 1298713"/>
              <a:gd name="connsiteY6" fmla="*/ 0 h 1908313"/>
              <a:gd name="connsiteX0" fmla="*/ 0 w 1298713"/>
              <a:gd name="connsiteY0" fmla="*/ 0 h 2133600"/>
              <a:gd name="connsiteX1" fmla="*/ 662608 w 1298713"/>
              <a:gd name="connsiteY1" fmla="*/ 291548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33600"/>
              <a:gd name="connsiteX1" fmla="*/ 675860 w 1298713"/>
              <a:gd name="connsiteY1" fmla="*/ 424070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33600"/>
              <a:gd name="connsiteX1" fmla="*/ 675860 w 1298713"/>
              <a:gd name="connsiteY1" fmla="*/ 384313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33600"/>
              <a:gd name="connsiteX1" fmla="*/ 661572 w 1298713"/>
              <a:gd name="connsiteY1" fmla="*/ 384313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20029"/>
              <a:gd name="connsiteX1" fmla="*/ 661572 w 1298713"/>
              <a:gd name="connsiteY1" fmla="*/ 384313 h 2120029"/>
              <a:gd name="connsiteX2" fmla="*/ 1298713 w 1298713"/>
              <a:gd name="connsiteY2" fmla="*/ 53009 h 2120029"/>
              <a:gd name="connsiteX3" fmla="*/ 1298713 w 1298713"/>
              <a:gd name="connsiteY3" fmla="*/ 1736035 h 2120029"/>
              <a:gd name="connsiteX4" fmla="*/ 653083 w 1298713"/>
              <a:gd name="connsiteY4" fmla="*/ 2120029 h 2120029"/>
              <a:gd name="connsiteX5" fmla="*/ 0 w 1298713"/>
              <a:gd name="connsiteY5" fmla="*/ 1762539 h 2120029"/>
              <a:gd name="connsiteX6" fmla="*/ 0 w 1298713"/>
              <a:gd name="connsiteY6" fmla="*/ 0 h 2120029"/>
              <a:gd name="connsiteX0" fmla="*/ 0 w 1298713"/>
              <a:gd name="connsiteY0" fmla="*/ 0 h 2120029"/>
              <a:gd name="connsiteX1" fmla="*/ 661572 w 1298713"/>
              <a:gd name="connsiteY1" fmla="*/ 384313 h 2120029"/>
              <a:gd name="connsiteX2" fmla="*/ 1298713 w 1298713"/>
              <a:gd name="connsiteY2" fmla="*/ 19082 h 2120029"/>
              <a:gd name="connsiteX3" fmla="*/ 1298713 w 1298713"/>
              <a:gd name="connsiteY3" fmla="*/ 1736035 h 2120029"/>
              <a:gd name="connsiteX4" fmla="*/ 653083 w 1298713"/>
              <a:gd name="connsiteY4" fmla="*/ 2120029 h 2120029"/>
              <a:gd name="connsiteX5" fmla="*/ 0 w 1298713"/>
              <a:gd name="connsiteY5" fmla="*/ 1762539 h 2120029"/>
              <a:gd name="connsiteX6" fmla="*/ 0 w 1298713"/>
              <a:gd name="connsiteY6" fmla="*/ 0 h 2120029"/>
              <a:gd name="connsiteX0" fmla="*/ 0 w 1298713"/>
              <a:gd name="connsiteY0" fmla="*/ 0 h 2120029"/>
              <a:gd name="connsiteX1" fmla="*/ 661572 w 1298713"/>
              <a:gd name="connsiteY1" fmla="*/ 384313 h 2120029"/>
              <a:gd name="connsiteX2" fmla="*/ 1298713 w 1298713"/>
              <a:gd name="connsiteY2" fmla="*/ 19082 h 2120029"/>
              <a:gd name="connsiteX3" fmla="*/ 1298713 w 1298713"/>
              <a:gd name="connsiteY3" fmla="*/ 1736035 h 2120029"/>
              <a:gd name="connsiteX4" fmla="*/ 653083 w 1298713"/>
              <a:gd name="connsiteY4" fmla="*/ 2120029 h 2120029"/>
              <a:gd name="connsiteX5" fmla="*/ 0 w 1298713"/>
              <a:gd name="connsiteY5" fmla="*/ 1728612 h 2120029"/>
              <a:gd name="connsiteX6" fmla="*/ 0 w 1298713"/>
              <a:gd name="connsiteY6" fmla="*/ 0 h 2120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8713" h="2120029">
                <a:moveTo>
                  <a:pt x="0" y="0"/>
                </a:moveTo>
                <a:lnTo>
                  <a:pt x="661572" y="384313"/>
                </a:lnTo>
                <a:lnTo>
                  <a:pt x="1298713" y="19082"/>
                </a:lnTo>
                <a:lnTo>
                  <a:pt x="1298713" y="1736035"/>
                </a:lnTo>
                <a:lnTo>
                  <a:pt x="653083" y="2120029"/>
                </a:lnTo>
                <a:lnTo>
                  <a:pt x="0" y="1728612"/>
                </a:lnTo>
                <a:lnTo>
                  <a:pt x="0" y="0"/>
                </a:lnTo>
                <a:close/>
              </a:path>
            </a:pathLst>
          </a:custGeom>
          <a:solidFill>
            <a:srgbClr val="F75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FLIGHT CONTROL</a:t>
            </a:r>
          </a:p>
        </p:txBody>
      </p:sp>
      <p:sp>
        <p:nvSpPr>
          <p:cNvPr id="13" name="Freeform 12"/>
          <p:cNvSpPr/>
          <p:nvPr/>
        </p:nvSpPr>
        <p:spPr>
          <a:xfrm>
            <a:off x="5300869" y="5066058"/>
            <a:ext cx="1298713" cy="1487970"/>
          </a:xfrm>
          <a:custGeom>
            <a:avLst/>
            <a:gdLst>
              <a:gd name="connsiteX0" fmla="*/ 0 w 1364974"/>
              <a:gd name="connsiteY0" fmla="*/ 0 h 1895061"/>
              <a:gd name="connsiteX1" fmla="*/ 728869 w 1364974"/>
              <a:gd name="connsiteY1" fmla="*/ 278296 h 1895061"/>
              <a:gd name="connsiteX2" fmla="*/ 1364974 w 1364974"/>
              <a:gd name="connsiteY2" fmla="*/ 39757 h 1895061"/>
              <a:gd name="connsiteX3" fmla="*/ 1364974 w 1364974"/>
              <a:gd name="connsiteY3" fmla="*/ 1669774 h 1895061"/>
              <a:gd name="connsiteX4" fmla="*/ 728869 w 1364974"/>
              <a:gd name="connsiteY4" fmla="*/ 1895061 h 1895061"/>
              <a:gd name="connsiteX5" fmla="*/ 66261 w 1364974"/>
              <a:gd name="connsiteY5" fmla="*/ 1749287 h 1895061"/>
              <a:gd name="connsiteX6" fmla="*/ 0 w 1364974"/>
              <a:gd name="connsiteY6" fmla="*/ 0 h 1895061"/>
              <a:gd name="connsiteX0" fmla="*/ 0 w 1298713"/>
              <a:gd name="connsiteY0" fmla="*/ 0 h 1908313"/>
              <a:gd name="connsiteX1" fmla="*/ 662608 w 1298713"/>
              <a:gd name="connsiteY1" fmla="*/ 291548 h 1908313"/>
              <a:gd name="connsiteX2" fmla="*/ 1298713 w 1298713"/>
              <a:gd name="connsiteY2" fmla="*/ 53009 h 1908313"/>
              <a:gd name="connsiteX3" fmla="*/ 1298713 w 1298713"/>
              <a:gd name="connsiteY3" fmla="*/ 1683026 h 1908313"/>
              <a:gd name="connsiteX4" fmla="*/ 662608 w 1298713"/>
              <a:gd name="connsiteY4" fmla="*/ 1908313 h 1908313"/>
              <a:gd name="connsiteX5" fmla="*/ 0 w 1298713"/>
              <a:gd name="connsiteY5" fmla="*/ 1762539 h 1908313"/>
              <a:gd name="connsiteX6" fmla="*/ 0 w 1298713"/>
              <a:gd name="connsiteY6" fmla="*/ 0 h 1908313"/>
              <a:gd name="connsiteX0" fmla="*/ 0 w 1298713"/>
              <a:gd name="connsiteY0" fmla="*/ 0 h 1908313"/>
              <a:gd name="connsiteX1" fmla="*/ 662608 w 1298713"/>
              <a:gd name="connsiteY1" fmla="*/ 291548 h 1908313"/>
              <a:gd name="connsiteX2" fmla="*/ 1298713 w 1298713"/>
              <a:gd name="connsiteY2" fmla="*/ 53009 h 1908313"/>
              <a:gd name="connsiteX3" fmla="*/ 1298713 w 1298713"/>
              <a:gd name="connsiteY3" fmla="*/ 1736035 h 1908313"/>
              <a:gd name="connsiteX4" fmla="*/ 662608 w 1298713"/>
              <a:gd name="connsiteY4" fmla="*/ 1908313 h 1908313"/>
              <a:gd name="connsiteX5" fmla="*/ 0 w 1298713"/>
              <a:gd name="connsiteY5" fmla="*/ 1762539 h 1908313"/>
              <a:gd name="connsiteX6" fmla="*/ 0 w 1298713"/>
              <a:gd name="connsiteY6" fmla="*/ 0 h 1908313"/>
              <a:gd name="connsiteX0" fmla="*/ 0 w 1298713"/>
              <a:gd name="connsiteY0" fmla="*/ 0 h 2133600"/>
              <a:gd name="connsiteX1" fmla="*/ 662608 w 1298713"/>
              <a:gd name="connsiteY1" fmla="*/ 291548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33600"/>
              <a:gd name="connsiteX1" fmla="*/ 675860 w 1298713"/>
              <a:gd name="connsiteY1" fmla="*/ 424070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33600"/>
              <a:gd name="connsiteX1" fmla="*/ 675860 w 1298713"/>
              <a:gd name="connsiteY1" fmla="*/ 384313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33600"/>
              <a:gd name="connsiteX1" fmla="*/ 661572 w 1298713"/>
              <a:gd name="connsiteY1" fmla="*/ 384313 h 2133600"/>
              <a:gd name="connsiteX2" fmla="*/ 1298713 w 1298713"/>
              <a:gd name="connsiteY2" fmla="*/ 53009 h 2133600"/>
              <a:gd name="connsiteX3" fmla="*/ 1298713 w 1298713"/>
              <a:gd name="connsiteY3" fmla="*/ 1736035 h 2133600"/>
              <a:gd name="connsiteX4" fmla="*/ 662608 w 1298713"/>
              <a:gd name="connsiteY4" fmla="*/ 2133600 h 2133600"/>
              <a:gd name="connsiteX5" fmla="*/ 0 w 1298713"/>
              <a:gd name="connsiteY5" fmla="*/ 1762539 h 2133600"/>
              <a:gd name="connsiteX6" fmla="*/ 0 w 1298713"/>
              <a:gd name="connsiteY6" fmla="*/ 0 h 2133600"/>
              <a:gd name="connsiteX0" fmla="*/ 0 w 1298713"/>
              <a:gd name="connsiteY0" fmla="*/ 0 h 2120029"/>
              <a:gd name="connsiteX1" fmla="*/ 661572 w 1298713"/>
              <a:gd name="connsiteY1" fmla="*/ 384313 h 2120029"/>
              <a:gd name="connsiteX2" fmla="*/ 1298713 w 1298713"/>
              <a:gd name="connsiteY2" fmla="*/ 53009 h 2120029"/>
              <a:gd name="connsiteX3" fmla="*/ 1298713 w 1298713"/>
              <a:gd name="connsiteY3" fmla="*/ 1736035 h 2120029"/>
              <a:gd name="connsiteX4" fmla="*/ 653083 w 1298713"/>
              <a:gd name="connsiteY4" fmla="*/ 2120029 h 2120029"/>
              <a:gd name="connsiteX5" fmla="*/ 0 w 1298713"/>
              <a:gd name="connsiteY5" fmla="*/ 1762539 h 2120029"/>
              <a:gd name="connsiteX6" fmla="*/ 0 w 1298713"/>
              <a:gd name="connsiteY6" fmla="*/ 0 h 2120029"/>
              <a:gd name="connsiteX0" fmla="*/ 0 w 1298713"/>
              <a:gd name="connsiteY0" fmla="*/ 0 h 2120029"/>
              <a:gd name="connsiteX1" fmla="*/ 661572 w 1298713"/>
              <a:gd name="connsiteY1" fmla="*/ 384313 h 2120029"/>
              <a:gd name="connsiteX2" fmla="*/ 1298713 w 1298713"/>
              <a:gd name="connsiteY2" fmla="*/ 19082 h 2120029"/>
              <a:gd name="connsiteX3" fmla="*/ 1298713 w 1298713"/>
              <a:gd name="connsiteY3" fmla="*/ 1736035 h 2120029"/>
              <a:gd name="connsiteX4" fmla="*/ 653083 w 1298713"/>
              <a:gd name="connsiteY4" fmla="*/ 2120029 h 2120029"/>
              <a:gd name="connsiteX5" fmla="*/ 0 w 1298713"/>
              <a:gd name="connsiteY5" fmla="*/ 1762539 h 2120029"/>
              <a:gd name="connsiteX6" fmla="*/ 0 w 1298713"/>
              <a:gd name="connsiteY6" fmla="*/ 0 h 2120029"/>
              <a:gd name="connsiteX0" fmla="*/ 0 w 1298713"/>
              <a:gd name="connsiteY0" fmla="*/ 0 h 2120029"/>
              <a:gd name="connsiteX1" fmla="*/ 661572 w 1298713"/>
              <a:gd name="connsiteY1" fmla="*/ 384313 h 2120029"/>
              <a:gd name="connsiteX2" fmla="*/ 1298713 w 1298713"/>
              <a:gd name="connsiteY2" fmla="*/ 19082 h 2120029"/>
              <a:gd name="connsiteX3" fmla="*/ 1298713 w 1298713"/>
              <a:gd name="connsiteY3" fmla="*/ 1736035 h 2120029"/>
              <a:gd name="connsiteX4" fmla="*/ 653083 w 1298713"/>
              <a:gd name="connsiteY4" fmla="*/ 2120029 h 2120029"/>
              <a:gd name="connsiteX5" fmla="*/ 0 w 1298713"/>
              <a:gd name="connsiteY5" fmla="*/ 1728612 h 2120029"/>
              <a:gd name="connsiteX6" fmla="*/ 0 w 1298713"/>
              <a:gd name="connsiteY6" fmla="*/ 0 h 2120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8713" h="2120029">
                <a:moveTo>
                  <a:pt x="0" y="0"/>
                </a:moveTo>
                <a:lnTo>
                  <a:pt x="661572" y="384313"/>
                </a:lnTo>
                <a:lnTo>
                  <a:pt x="1298713" y="19082"/>
                </a:lnTo>
                <a:lnTo>
                  <a:pt x="1298713" y="1736035"/>
                </a:lnTo>
                <a:lnTo>
                  <a:pt x="653083" y="2120029"/>
                </a:lnTo>
                <a:lnTo>
                  <a:pt x="0" y="1728612"/>
                </a:lnTo>
                <a:lnTo>
                  <a:pt x="0" y="0"/>
                </a:lnTo>
                <a:close/>
              </a:path>
            </a:pathLst>
          </a:custGeom>
          <a:solidFill>
            <a:srgbClr val="F75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2938173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Designing the Algorithm</a:t>
            </a:r>
          </a:p>
        </p:txBody>
      </p:sp>
      <p:sp>
        <p:nvSpPr>
          <p:cNvPr id="9" name="Rectangle 8"/>
          <p:cNvSpPr/>
          <p:nvPr/>
        </p:nvSpPr>
        <p:spPr>
          <a:xfrm>
            <a:off x="4081670" y="4743200"/>
            <a:ext cx="4028658" cy="1326296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AGRICULTURAL</a:t>
            </a:r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VIABILITY</a:t>
            </a:r>
          </a:p>
        </p:txBody>
      </p:sp>
      <p:cxnSp>
        <p:nvCxnSpPr>
          <p:cNvPr id="11" name="Elbow Connector 10"/>
          <p:cNvCxnSpPr>
            <a:stCxn id="6" idx="2"/>
            <a:endCxn id="9" idx="1"/>
          </p:cNvCxnSpPr>
          <p:nvPr/>
        </p:nvCxnSpPr>
        <p:spPr>
          <a:xfrm rot="16200000" flipH="1">
            <a:off x="3007011" y="4331689"/>
            <a:ext cx="1286070" cy="863247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8" idx="2"/>
            <a:endCxn id="9" idx="3"/>
          </p:cNvCxnSpPr>
          <p:nvPr/>
        </p:nvCxnSpPr>
        <p:spPr>
          <a:xfrm rot="5400000">
            <a:off x="7898918" y="4331689"/>
            <a:ext cx="1286070" cy="863249"/>
          </a:xfrm>
          <a:prstGeom prst="bentConnector2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2"/>
            <a:endCxn id="9" idx="0"/>
          </p:cNvCxnSpPr>
          <p:nvPr/>
        </p:nvCxnSpPr>
        <p:spPr>
          <a:xfrm rot="5400000">
            <a:off x="5377609" y="4024809"/>
            <a:ext cx="1436782" cy="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31136" y="3220278"/>
            <a:ext cx="1974574" cy="90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Humidity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4913243" y="2406418"/>
            <a:ext cx="2365513" cy="90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7986290" y="3220278"/>
            <a:ext cx="1974574" cy="90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Pressure</a:t>
            </a:r>
          </a:p>
        </p:txBody>
      </p:sp>
    </p:spTree>
    <p:extLst>
      <p:ext uri="{BB962C8B-B14F-4D97-AF65-F5344CB8AC3E}">
        <p14:creationId xmlns:p14="http://schemas.microsoft.com/office/powerpoint/2010/main" val="3920147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620849"/>
            <a:ext cx="12192000" cy="2237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2451652"/>
            <a:ext cx="12192000" cy="22719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92000" cy="24516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3117" y="212034"/>
            <a:ext cx="4190079" cy="20805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16" y="2554445"/>
            <a:ext cx="4190079" cy="206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16" y="4882669"/>
            <a:ext cx="4190079" cy="183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85527" y="179662"/>
            <a:ext cx="2597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TEMPERATURE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85528" y="4903304"/>
            <a:ext cx="2597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PRESSURE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85529" y="2635021"/>
            <a:ext cx="2597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HUMIDITY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18052" y="720587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Combination of two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Peaks at specific crop’s optimal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Modelled to reflect effect of enzymatic activity within plant cells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8052" y="3172239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Uses relative humidity as a proxy for soil water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18052" y="5444229"/>
            <a:ext cx="6838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Assumption that pressure of 1 </a:t>
            </a:r>
            <a:r>
              <a:rPr lang="en-GB" dirty="0" err="1"/>
              <a:t>atm</a:t>
            </a:r>
            <a:r>
              <a:rPr lang="en-GB" dirty="0"/>
              <a:t> is optimal for Earth-based crops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Assumption that vacuum is more damaging than higher pressures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92821" y="1601637"/>
                <a:ext cx="985334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21" y="1601637"/>
                <a:ext cx="985334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484842" y="1625634"/>
                <a:ext cx="133132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842" y="1625634"/>
                <a:ext cx="1331326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783422" y="1577248"/>
                <a:ext cx="1621406" cy="759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3(</m:t>
                              </m:r>
                              <m:f>
                                <m:f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−27</m:t>
                                  </m:r>
                                </m:num>
                                <m:den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422" y="1577248"/>
                <a:ext cx="1621406" cy="7593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466052" y="1577737"/>
                <a:ext cx="2115451" cy="770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sz="1600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f>
                                    <m:f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GB" sz="1600" i="0">
                                          <a:latin typeface="Cambria Math" panose="02040503050406030204" pitchFamily="18" charset="0"/>
                                        </a:rPr>
                                        <m:t>−27</m:t>
                                      </m:r>
                                    </m:num>
                                    <m:den>
                                      <m:r>
                                        <a:rPr lang="en-GB" sz="1600" i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52" y="1577737"/>
                <a:ext cx="2115451" cy="770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92821" y="3941553"/>
                <a:ext cx="16348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21" y="3941553"/>
                <a:ext cx="1634870" cy="369332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3422" y="3793435"/>
                <a:ext cx="2335255" cy="665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  <m: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0">
                          <a:latin typeface="Cambria Math" panose="02040503050406030204" pitchFamily="18" charset="0"/>
                        </a:rPr>
                        <m:t>+2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422" y="3793435"/>
                <a:ext cx="2335255" cy="6655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783422" y="6044393"/>
                <a:ext cx="217123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422" y="6044393"/>
                <a:ext cx="2171235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18052" y="6091069"/>
                <a:ext cx="160364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2" y="6091069"/>
                <a:ext cx="1603644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445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631235" y="2926281"/>
                <a:ext cx="889140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𝐴𝑔𝑟𝑖𝑐𝑢𝑙𝑡𝑢𝑟𝑎𝑙</m:t>
                      </m:r>
                      <m:r>
                        <a:rPr lang="en-GB" sz="4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i="1">
                          <a:latin typeface="Cambria Math" panose="02040503050406030204" pitchFamily="18" charset="0"/>
                        </a:rPr>
                        <m:t>𝑉𝑖𝑎𝑏𝑖𝑙𝑖𝑡𝑦</m:t>
                      </m:r>
                      <m:r>
                        <a:rPr lang="en-GB" sz="4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sz="4000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sz="4000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235" y="2926281"/>
                <a:ext cx="889140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636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Improvements</a:t>
            </a:r>
          </a:p>
        </p:txBody>
      </p:sp>
    </p:spTree>
    <p:extLst>
      <p:ext uri="{BB962C8B-B14F-4D97-AF65-F5344CB8AC3E}">
        <p14:creationId xmlns:p14="http://schemas.microsoft.com/office/powerpoint/2010/main" val="2447757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321552" y="0"/>
            <a:ext cx="5870448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991400" y="1646069"/>
            <a:ext cx="4270248" cy="704087"/>
          </a:xfrm>
        </p:spPr>
        <p:txBody>
          <a:bodyPr>
            <a:normAutofit/>
          </a:bodyPr>
          <a:lstStyle/>
          <a:p>
            <a:r>
              <a:rPr lang="en-GB" sz="2400" b="1" dirty="0"/>
              <a:t>Primary mission: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991400" y="2599911"/>
            <a:ext cx="4270248" cy="1587776"/>
          </a:xfrm>
          <a:ln w="19050">
            <a:noFill/>
            <a:prstDash val="sysDash"/>
          </a:ln>
        </p:spPr>
        <p:txBody>
          <a:bodyPr>
            <a:normAutofit/>
          </a:bodyPr>
          <a:lstStyle/>
          <a:p>
            <a:r>
              <a:rPr lang="en-GB" sz="2000" dirty="0"/>
              <a:t>Air Temperature</a:t>
            </a:r>
          </a:p>
          <a:p>
            <a:r>
              <a:rPr lang="en-GB" sz="2000" dirty="0"/>
              <a:t>Pressure</a:t>
            </a:r>
          </a:p>
          <a:p>
            <a:r>
              <a:rPr lang="en-GB" sz="2000" dirty="0"/>
              <a:t>Data transmission to base station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602905" y="2599909"/>
            <a:ext cx="4253484" cy="3814141"/>
          </a:xfrm>
        </p:spPr>
        <p:txBody>
          <a:bodyPr>
            <a:normAutofit/>
          </a:bodyPr>
          <a:lstStyle/>
          <a:p>
            <a:r>
              <a:rPr lang="en-GB" sz="2000" dirty="0"/>
              <a:t>Quadcopter:</a:t>
            </a:r>
          </a:p>
          <a:p>
            <a:pPr lvl="1"/>
            <a:r>
              <a:rPr lang="en-GB" sz="1800" dirty="0"/>
              <a:t>Deploys from launch</a:t>
            </a:r>
          </a:p>
          <a:p>
            <a:pPr lvl="1"/>
            <a:r>
              <a:rPr lang="en-GB" sz="1800" dirty="0"/>
              <a:t>Within specified </a:t>
            </a:r>
            <a:r>
              <a:rPr lang="en-GB" sz="1800" dirty="0" err="1"/>
              <a:t>CanSat</a:t>
            </a:r>
            <a:r>
              <a:rPr lang="en-GB" sz="1800" dirty="0"/>
              <a:t> dimensions</a:t>
            </a:r>
          </a:p>
          <a:p>
            <a:pPr lvl="1"/>
            <a:r>
              <a:rPr lang="en-GB" sz="1800" dirty="0"/>
              <a:t>Ability to explore unknown landscapes</a:t>
            </a:r>
          </a:p>
          <a:p>
            <a:pPr lvl="1"/>
            <a:r>
              <a:rPr lang="en-GB" sz="1800" dirty="0"/>
              <a:t>Autonomous/Manual Control (</a:t>
            </a:r>
            <a:r>
              <a:rPr lang="en-GB" dirty="0"/>
              <a:t>GPS, acceleration)</a:t>
            </a:r>
          </a:p>
          <a:p>
            <a:r>
              <a:rPr lang="en-GB" sz="2000" dirty="0"/>
              <a:t>Agricultural Viability</a:t>
            </a:r>
          </a:p>
          <a:p>
            <a:pPr lvl="1"/>
            <a:r>
              <a:rPr lang="en-GB" sz="1800" dirty="0"/>
              <a:t>Using predefined algorithm to estimate how suitable a given area would be for crop cultivation (primary obj. + R</a:t>
            </a:r>
            <a:r>
              <a:rPr lang="en-GB" sz="1800" baseline="-25000" dirty="0"/>
              <a:t>H</a:t>
            </a:r>
            <a:r>
              <a:rPr lang="en-GB" sz="1800" dirty="0"/>
              <a:t>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02905" y="1648868"/>
            <a:ext cx="4270248" cy="704087"/>
          </a:xfrm>
        </p:spPr>
        <p:txBody>
          <a:bodyPr>
            <a:normAutofit/>
          </a:bodyPr>
          <a:lstStyle/>
          <a:p>
            <a:r>
              <a:rPr lang="en-GB" sz="2400" b="1" dirty="0"/>
              <a:t>Secondary mission: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688" y="227275"/>
            <a:ext cx="7729728" cy="1188720"/>
          </a:xfrm>
        </p:spPr>
        <p:txBody>
          <a:bodyPr/>
          <a:lstStyle/>
          <a:p>
            <a:r>
              <a:rPr lang="en-GB" dirty="0"/>
              <a:t>The proposal</a:t>
            </a:r>
          </a:p>
        </p:txBody>
      </p:sp>
    </p:spTree>
    <p:extLst>
      <p:ext uri="{BB962C8B-B14F-4D97-AF65-F5344CB8AC3E}">
        <p14:creationId xmlns:p14="http://schemas.microsoft.com/office/powerpoint/2010/main" val="54880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4" y="60959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58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649357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66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luefl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0121" y="127367"/>
            <a:ext cx="3785981" cy="67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8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/>
          <a:srcRect t="44498" r="60726"/>
          <a:stretch/>
        </p:blipFill>
        <p:spPr bwMode="auto">
          <a:xfrm>
            <a:off x="2857195" y="243416"/>
            <a:ext cx="6689642" cy="6025183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 rot="2424365">
            <a:off x="6350339" y="948659"/>
            <a:ext cx="2711600" cy="1455482"/>
          </a:xfrm>
          <a:prstGeom prst="ellipse">
            <a:avLst/>
          </a:prstGeom>
          <a:solidFill>
            <a:schemeClr val="accent1">
              <a:alpha val="49000"/>
            </a:schemeClr>
          </a:solidFill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>
            <a:stCxn id="3" idx="4"/>
          </p:cNvCxnSpPr>
          <p:nvPr/>
        </p:nvCxnSpPr>
        <p:spPr>
          <a:xfrm flipH="1">
            <a:off x="6719455" y="2230553"/>
            <a:ext cx="514962" cy="540356"/>
          </a:xfrm>
          <a:prstGeom prst="straightConnector1">
            <a:avLst/>
          </a:prstGeom>
          <a:ln w="66675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493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37486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6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Launch</a:t>
            </a:r>
          </a:p>
        </p:txBody>
      </p:sp>
    </p:spTree>
    <p:extLst>
      <p:ext uri="{BB962C8B-B14F-4D97-AF65-F5344CB8AC3E}">
        <p14:creationId xmlns:p14="http://schemas.microsoft.com/office/powerpoint/2010/main" val="523158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" y="1255644"/>
            <a:ext cx="6877878" cy="4585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82" y="11927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38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42" y="784229"/>
            <a:ext cx="9892424" cy="55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8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79954"/>
            <a:ext cx="10380963" cy="58248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0" y="479954"/>
            <a:ext cx="5410200" cy="30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8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173"/>
            <a:ext cx="12192000" cy="69211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5361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 flipH="1">
            <a:off x="6089374" y="-13252"/>
            <a:ext cx="6109252" cy="6904382"/>
          </a:xfrm>
          <a:custGeom>
            <a:avLst/>
            <a:gdLst>
              <a:gd name="connsiteX0" fmla="*/ 0 w 6109252"/>
              <a:gd name="connsiteY0" fmla="*/ 0 h 6904382"/>
              <a:gd name="connsiteX1" fmla="*/ 0 w 6109252"/>
              <a:gd name="connsiteY1" fmla="*/ 6904382 h 6904382"/>
              <a:gd name="connsiteX2" fmla="*/ 6109252 w 6109252"/>
              <a:gd name="connsiteY2" fmla="*/ 3299791 h 6904382"/>
              <a:gd name="connsiteX3" fmla="*/ 6109252 w 6109252"/>
              <a:gd name="connsiteY3" fmla="*/ 0 h 6904382"/>
              <a:gd name="connsiteX4" fmla="*/ 6096000 w 6109252"/>
              <a:gd name="connsiteY4" fmla="*/ 0 h 6904382"/>
              <a:gd name="connsiteX5" fmla="*/ 6096000 w 6109252"/>
              <a:gd name="connsiteY5" fmla="*/ 0 h 69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9252" h="6904382">
                <a:moveTo>
                  <a:pt x="0" y="0"/>
                </a:moveTo>
                <a:lnTo>
                  <a:pt x="0" y="6904382"/>
                </a:lnTo>
                <a:lnTo>
                  <a:pt x="6109252" y="3299791"/>
                </a:lnTo>
                <a:lnTo>
                  <a:pt x="6109252" y="0"/>
                </a:lnTo>
                <a:lnTo>
                  <a:pt x="6096000" y="0"/>
                </a:lnTo>
                <a:lnTo>
                  <a:pt x="6096000" y="0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Freeform 5"/>
          <p:cNvSpPr/>
          <p:nvPr/>
        </p:nvSpPr>
        <p:spPr>
          <a:xfrm>
            <a:off x="-13252" y="-13252"/>
            <a:ext cx="6109252" cy="6904382"/>
          </a:xfrm>
          <a:custGeom>
            <a:avLst/>
            <a:gdLst>
              <a:gd name="connsiteX0" fmla="*/ 0 w 6109252"/>
              <a:gd name="connsiteY0" fmla="*/ 0 h 6904382"/>
              <a:gd name="connsiteX1" fmla="*/ 0 w 6109252"/>
              <a:gd name="connsiteY1" fmla="*/ 6904382 h 6904382"/>
              <a:gd name="connsiteX2" fmla="*/ 6109252 w 6109252"/>
              <a:gd name="connsiteY2" fmla="*/ 3299791 h 6904382"/>
              <a:gd name="connsiteX3" fmla="*/ 6109252 w 6109252"/>
              <a:gd name="connsiteY3" fmla="*/ 0 h 6904382"/>
              <a:gd name="connsiteX4" fmla="*/ 6096000 w 6109252"/>
              <a:gd name="connsiteY4" fmla="*/ 0 h 6904382"/>
              <a:gd name="connsiteX5" fmla="*/ 6096000 w 6109252"/>
              <a:gd name="connsiteY5" fmla="*/ 0 h 690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09252" h="6904382">
                <a:moveTo>
                  <a:pt x="0" y="0"/>
                </a:moveTo>
                <a:lnTo>
                  <a:pt x="0" y="6904382"/>
                </a:lnTo>
                <a:lnTo>
                  <a:pt x="6109252" y="3299791"/>
                </a:lnTo>
                <a:lnTo>
                  <a:pt x="6109252" y="0"/>
                </a:lnTo>
                <a:lnTo>
                  <a:pt x="6096000" y="0"/>
                </a:lnTo>
                <a:lnTo>
                  <a:pt x="6096000" y="0"/>
                </a:ln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Isosceles Triangle 4"/>
          <p:cNvSpPr/>
          <p:nvPr/>
        </p:nvSpPr>
        <p:spPr>
          <a:xfrm>
            <a:off x="0" y="3269216"/>
            <a:ext cx="12192000" cy="358878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http://teamcycl.one/b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7" y="239596"/>
            <a:ext cx="1454846" cy="14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teamcycl.one/q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36" y="4515077"/>
            <a:ext cx="1400727" cy="14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teamcycl.one/william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602" y="3416852"/>
            <a:ext cx="1440000" cy="14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teamcycl.one/da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86" y="3418836"/>
            <a:ext cx="1440000" cy="14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teamcycl.one/phi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2" y="4515077"/>
            <a:ext cx="1440000" cy="14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teamcycl.one/monty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602" y="1828224"/>
            <a:ext cx="1440000" cy="14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teamcycl.one/nick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0"/>
          <a:stretch/>
        </p:blipFill>
        <p:spPr bwMode="auto">
          <a:xfrm>
            <a:off x="410286" y="1829216"/>
            <a:ext cx="1458987" cy="14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teamcycl.one/james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044"/>
          <a:stretch/>
        </p:blipFill>
        <p:spPr bwMode="auto">
          <a:xfrm>
            <a:off x="2339046" y="4515077"/>
            <a:ext cx="1439170" cy="14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Manual Operation 8"/>
          <p:cNvSpPr/>
          <p:nvPr/>
        </p:nvSpPr>
        <p:spPr>
          <a:xfrm>
            <a:off x="4293704" y="-13252"/>
            <a:ext cx="3591339" cy="972848"/>
          </a:xfrm>
          <a:prstGeom prst="flowChartManualOperati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TEAM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7880" y="1656434"/>
            <a:ext cx="2861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b="1" dirty="0">
                <a:solidFill>
                  <a:schemeClr val="bg1"/>
                </a:solidFill>
              </a:rPr>
              <a:t>Structural Design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5999" y="1679596"/>
            <a:ext cx="3403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&amp; Electronics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88997" y="3718844"/>
            <a:ext cx="2014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2">
                    <a:lumMod val="50000"/>
                  </a:schemeClr>
                </a:solidFill>
              </a:rPr>
              <a:t>Outreach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08106" y="528709"/>
            <a:ext cx="24914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BENJAMIN YASS</a:t>
            </a:r>
          </a:p>
          <a:p>
            <a:r>
              <a:rPr lang="en-GB" sz="1600" dirty="0"/>
              <a:t>Head of Structural Design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dirty="0"/>
              <a:t>NICHOLAS PALMER</a:t>
            </a:r>
          </a:p>
          <a:p>
            <a:r>
              <a:rPr lang="en-GB" dirty="0"/>
              <a:t>Material &amp; Construction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DANIEL HALSTEAD</a:t>
            </a:r>
            <a:br>
              <a:rPr lang="en-GB" dirty="0"/>
            </a:br>
            <a:r>
              <a:rPr lang="en-GB" dirty="0"/>
              <a:t>Flight Control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39660" y="528709"/>
            <a:ext cx="22899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ASHWIN AHUJA</a:t>
            </a:r>
          </a:p>
          <a:p>
            <a:pPr algn="r"/>
            <a:r>
              <a:rPr lang="en-GB" sz="1600" dirty="0"/>
              <a:t>Head of Software/ Electrical Design</a:t>
            </a:r>
          </a:p>
          <a:p>
            <a:pPr algn="r"/>
            <a:endParaRPr lang="en-GB" sz="1600" dirty="0"/>
          </a:p>
          <a:p>
            <a:pPr algn="r"/>
            <a:endParaRPr lang="en-GB" sz="1600" dirty="0"/>
          </a:p>
          <a:p>
            <a:pPr algn="r"/>
            <a:endParaRPr lang="en-GB" sz="1600" dirty="0"/>
          </a:p>
          <a:p>
            <a:pPr algn="r"/>
            <a:endParaRPr lang="en-GB" sz="1600" dirty="0"/>
          </a:p>
          <a:p>
            <a:pPr algn="r"/>
            <a:r>
              <a:rPr lang="en-GB" dirty="0"/>
              <a:t>HUGO AARONSON</a:t>
            </a:r>
          </a:p>
          <a:p>
            <a:pPr algn="r"/>
            <a:r>
              <a:rPr lang="en-GB" dirty="0"/>
              <a:t>Data Analysis</a:t>
            </a:r>
          </a:p>
          <a:p>
            <a:pPr algn="r"/>
            <a:endParaRPr lang="en-GB" dirty="0"/>
          </a:p>
          <a:p>
            <a:pPr algn="r"/>
            <a:endParaRPr lang="en-GB" dirty="0"/>
          </a:p>
          <a:p>
            <a:pPr algn="r"/>
            <a:endParaRPr lang="en-GB" dirty="0"/>
          </a:p>
          <a:p>
            <a:pPr algn="r"/>
            <a:r>
              <a:rPr lang="en-GB" dirty="0"/>
              <a:t>WILLIAM EUSTACE</a:t>
            </a:r>
          </a:p>
          <a:p>
            <a:pPr algn="r"/>
            <a:r>
              <a:rPr lang="en-GB" dirty="0"/>
              <a:t>Base Station Software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7366" y="6037206"/>
            <a:ext cx="25972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QUENTIN GUÉROULT</a:t>
            </a:r>
          </a:p>
          <a:p>
            <a:pPr algn="ctr"/>
            <a:r>
              <a:rPr lang="en-GB" sz="1600" dirty="0"/>
              <a:t>Head of Outreach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1759999" y="6037206"/>
            <a:ext cx="259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JAMES CROMPTON</a:t>
            </a:r>
          </a:p>
          <a:p>
            <a:pPr algn="ctr"/>
            <a:r>
              <a:rPr lang="en-GB" dirty="0"/>
              <a:t>Communication Systems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45368" y="6037206"/>
            <a:ext cx="259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PHILIP FERNANDES</a:t>
            </a:r>
          </a:p>
          <a:p>
            <a:pPr algn="ctr"/>
            <a:r>
              <a:rPr lang="en-GB" dirty="0"/>
              <a:t>Agricultural Viability</a:t>
            </a:r>
          </a:p>
        </p:txBody>
      </p:sp>
      <p:pic>
        <p:nvPicPr>
          <p:cNvPr id="1026" name="Picture 2" descr="https://scontent-lhr3-1.xx.fbcdn.net/hphotos-xfp1/v/wl/t34.0-12/12825396_1120732304645795_501541974_n.jpg?oh=1f7bf86bd44294d522c246cb3074eb9a&amp;oe=56E0DA1F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94" b="9931"/>
          <a:stretch/>
        </p:blipFill>
        <p:spPr bwMode="auto">
          <a:xfrm>
            <a:off x="10372386" y="187982"/>
            <a:ext cx="1458216" cy="14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314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4" y="648929"/>
            <a:ext cx="9999406" cy="59996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1884" y="125709"/>
            <a:ext cx="333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PRESSURE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836937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37" y="-3693"/>
            <a:ext cx="5751871" cy="68616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1884" y="125709"/>
            <a:ext cx="33331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EXTERNAL TEMPERATURE &amp; ALTITUDE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11350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4" y="648929"/>
            <a:ext cx="9744940" cy="58469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1884" y="125709"/>
            <a:ext cx="333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HUMIDITY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76230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4" y="648929"/>
            <a:ext cx="9285714" cy="61523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1884" y="125709"/>
            <a:ext cx="6784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AGRICULTURAL VIABILITY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46078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https://d.ibtimes.co.uk/en/full/1414588/people-oxford-stre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7" b="36247"/>
          <a:stretch/>
        </p:blipFill>
        <p:spPr bwMode="auto">
          <a:xfrm>
            <a:off x="-96055" y="4514496"/>
            <a:ext cx="12288055" cy="234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http://www.stpaulsschool.org.uk/assets/img/slideshow/_slideshowLarge/pic1-16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5" b="28718"/>
          <a:stretch/>
        </p:blipFill>
        <p:spPr bwMode="auto">
          <a:xfrm>
            <a:off x="1" y="0"/>
            <a:ext cx="12192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1/13/Hammersmith_Brid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5" r="17518" b="17628"/>
          <a:stretch/>
        </p:blipFill>
        <p:spPr bwMode="auto">
          <a:xfrm>
            <a:off x="1" y="2438400"/>
            <a:ext cx="12191999" cy="225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" y="0"/>
            <a:ext cx="12203113" cy="6858000"/>
          </a:xfrm>
          <a:prstGeom prst="rect">
            <a:avLst/>
          </a:prstGeom>
          <a:solidFill>
            <a:srgbClr val="FFC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246494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d.ibtimes.co.uk/en/full/1414588/people-oxford-stre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7" b="36247"/>
          <a:stretch/>
        </p:blipFill>
        <p:spPr bwMode="auto">
          <a:xfrm>
            <a:off x="-96055" y="4514496"/>
            <a:ext cx="12288055" cy="234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stpaulsschool.org.uk/assets/img/slideshow/_slideshowLarge/pic1-16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5" b="28718"/>
          <a:stretch/>
        </p:blipFill>
        <p:spPr bwMode="auto">
          <a:xfrm>
            <a:off x="0" y="0"/>
            <a:ext cx="12192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1/13/Hammersmith_Brid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65" r="17518" b="17628"/>
          <a:stretch/>
        </p:blipFill>
        <p:spPr bwMode="auto">
          <a:xfrm>
            <a:off x="1" y="2438400"/>
            <a:ext cx="12191999" cy="225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4745736" y="2977161"/>
            <a:ext cx="3102864" cy="1206750"/>
          </a:xfrm>
          <a:prstGeom prst="rect">
            <a:avLst/>
          </a:prstGeom>
          <a:solidFill>
            <a:schemeClr val="bg1">
              <a:alpha val="77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local community</a:t>
            </a: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4745736" y="5230239"/>
            <a:ext cx="3102864" cy="1206750"/>
          </a:xfrm>
          <a:prstGeom prst="rect">
            <a:avLst/>
          </a:prstGeom>
          <a:solidFill>
            <a:schemeClr val="bg1">
              <a:alpha val="77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wider public</a:t>
            </a:r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4745736" y="515907"/>
            <a:ext cx="3102864" cy="1206750"/>
          </a:xfrm>
          <a:prstGeom prst="rect">
            <a:avLst/>
          </a:prstGeom>
          <a:solidFill>
            <a:schemeClr val="bg1">
              <a:alpha val="77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school</a:t>
            </a:r>
          </a:p>
        </p:txBody>
      </p:sp>
    </p:spTree>
    <p:extLst>
      <p:ext uri="{BB962C8B-B14F-4D97-AF65-F5344CB8AC3E}">
        <p14:creationId xmlns:p14="http://schemas.microsoft.com/office/powerpoint/2010/main" val="1110597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744" y="924936"/>
            <a:ext cx="3851612" cy="1188720"/>
          </a:xfrm>
        </p:spPr>
        <p:txBody>
          <a:bodyPr/>
          <a:lstStyle/>
          <a:p>
            <a:r>
              <a:rPr lang="en-GB" dirty="0"/>
              <a:t>School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9745" y="2651297"/>
            <a:ext cx="4440506" cy="2492204"/>
          </a:xfrm>
        </p:spPr>
        <p:txBody>
          <a:bodyPr>
            <a:normAutofit/>
          </a:bodyPr>
          <a:lstStyle/>
          <a:p>
            <a:r>
              <a:rPr lang="en-GB" sz="2400" dirty="0"/>
              <a:t>Talks at internal societies</a:t>
            </a:r>
          </a:p>
          <a:p>
            <a:pPr lvl="1"/>
            <a:r>
              <a:rPr lang="en-GB" sz="2000" dirty="0"/>
              <a:t>Engineering / Physics Society</a:t>
            </a:r>
            <a:endParaRPr lang="en-GB" sz="2400" dirty="0"/>
          </a:p>
          <a:p>
            <a:pPr lvl="1"/>
            <a:r>
              <a:rPr lang="en-GB" sz="2000" dirty="0"/>
              <a:t>Project discussed at Societies Fair</a:t>
            </a:r>
          </a:p>
          <a:p>
            <a:r>
              <a:rPr lang="en-GB" sz="2200" dirty="0"/>
              <a:t>School open day</a:t>
            </a:r>
          </a:p>
          <a:p>
            <a:r>
              <a:rPr lang="en-GB" sz="2200" dirty="0"/>
              <a:t>Article in school magazine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73666" y="924936"/>
            <a:ext cx="3851612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Local Community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60415" y="2651295"/>
            <a:ext cx="4269586" cy="1368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/>
              <a:t>Presentation at Colet Court</a:t>
            </a:r>
          </a:p>
          <a:p>
            <a:r>
              <a:rPr lang="en-GB" sz="2200" dirty="0"/>
              <a:t>Talk to Surrey Explorer’s Club</a:t>
            </a:r>
          </a:p>
          <a:p>
            <a:r>
              <a:rPr lang="en-GB" sz="2200" dirty="0"/>
              <a:t>SPS Summer Festival</a:t>
            </a:r>
          </a:p>
        </p:txBody>
      </p:sp>
    </p:spTree>
    <p:extLst>
      <p:ext uri="{BB962C8B-B14F-4D97-AF65-F5344CB8AC3E}">
        <p14:creationId xmlns:p14="http://schemas.microsoft.com/office/powerpoint/2010/main" val="3438310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85781" y="0"/>
            <a:ext cx="2075543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161324" y="0"/>
            <a:ext cx="2075543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247105" y="0"/>
            <a:ext cx="207554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322648" y="0"/>
            <a:ext cx="1908305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10230953" y="0"/>
            <a:ext cx="196823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-14011" y="0"/>
            <a:ext cx="207554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301435" y="197394"/>
            <a:ext cx="7729728" cy="1188720"/>
          </a:xfrm>
        </p:spPr>
        <p:txBody>
          <a:bodyPr/>
          <a:lstStyle/>
          <a:p>
            <a:r>
              <a:rPr lang="en-GB" dirty="0"/>
              <a:t>The Wider Public</a:t>
            </a:r>
          </a:p>
        </p:txBody>
      </p:sp>
      <p:pic>
        <p:nvPicPr>
          <p:cNvPr id="13" name="Picture 8" descr="http://static1.squarespace.com/static/4f5810d9e4b0ebbf0a1507a6/t/55a6e39be4b0e13bc07f93a1/1437000604121/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892" y="1754412"/>
            <a:ext cx="191999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226" y="1754412"/>
            <a:ext cx="1631987" cy="132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249" y="173823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https://www.seeklogo.net/wp-content/uploads/2014/06/vimeo-icon-vector-400x40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11390" r="11377" b="11201"/>
          <a:stretch/>
        </p:blipFill>
        <p:spPr bwMode="auto">
          <a:xfrm>
            <a:off x="6569800" y="1754412"/>
            <a:ext cx="14400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https://s.w.org/about/images/logos/wordpress-logo-notext-rg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631" y="175441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Cyclo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4883" r="99805">
                        <a14:foregroundMark x1="5078" y1="30664" x2="5078" y2="30664"/>
                        <a14:foregroundMark x1="74219" y1="22070" x2="74219" y2="22070"/>
                        <a14:foregroundMark x1="20117" y1="49805" x2="20117" y2="49805"/>
                        <a14:foregroundMark x1="18555" y1="26172" x2="18555" y2="26172"/>
                        <a14:foregroundMark x1="16211" y1="30469" x2="16211" y2="30469"/>
                        <a14:foregroundMark x1="66797" y1="3320" x2="75391" y2="7227"/>
                        <a14:foregroundMark x1="78906" y1="9180" x2="78906" y2="9180"/>
                        <a14:backgroundMark x1="45313" y1="36133" x2="45313" y2="36133"/>
                        <a14:backgroundMark x1="59375" y1="977" x2="59375" y2="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75" y="175441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7544" y="3244334"/>
            <a:ext cx="187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OUR WEBSITE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85377" y="3244334"/>
            <a:ext cx="187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FACEBOOK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0919" y="3244334"/>
            <a:ext cx="187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TWITTER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54411" y="3244334"/>
            <a:ext cx="187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VIMEO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38624" y="3258457"/>
            <a:ext cx="187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GITHUB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76895" y="3258457"/>
            <a:ext cx="187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2060"/>
                </a:solidFill>
              </a:rPr>
              <a:t>WORDPRESS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0642" y="3734897"/>
            <a:ext cx="1725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teamcycl.one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58289" y="3744686"/>
            <a:ext cx="1725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Cyclone </a:t>
            </a:r>
            <a:r>
              <a:rPr lang="en-GB" sz="1600" b="1" dirty="0" err="1"/>
              <a:t>CanSat</a:t>
            </a:r>
            <a:endParaRPr lang="en-GB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399034" y="3744686"/>
            <a:ext cx="1725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@</a:t>
            </a:r>
            <a:r>
              <a:rPr lang="en-GB" sz="1600" b="1" dirty="0" err="1"/>
              <a:t>spscyclone</a:t>
            </a:r>
            <a:endParaRPr lang="en-GB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539779" y="3744686"/>
            <a:ext cx="1725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Team Cyclone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14020" y="3708010"/>
            <a:ext cx="1725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github.com/</a:t>
            </a:r>
          </a:p>
          <a:p>
            <a:r>
              <a:rPr lang="en-GB" sz="1600" b="1" dirty="0" err="1"/>
              <a:t>cyclonecansat</a:t>
            </a:r>
            <a:endParaRPr lang="en-GB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0352292" y="3708065"/>
            <a:ext cx="1725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/>
              <a:t>cyclonecansat</a:t>
            </a:r>
            <a:r>
              <a:rPr lang="en-GB" sz="1600" b="1" dirty="0"/>
              <a:t>. wordpress.com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4322" y="4349220"/>
            <a:ext cx="1846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Primary platform for learning about the team, linking to all other platforms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82871" y="4349220"/>
            <a:ext cx="1846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Sharing updates on the team’s progress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51420" y="4349220"/>
            <a:ext cx="184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Brief updates of progress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19969" y="4349220"/>
            <a:ext cx="1846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Video sharing platform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53350" y="4349220"/>
            <a:ext cx="1846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Making source code, designs and plans available to the public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242410" y="4349220"/>
            <a:ext cx="1956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Blog posts by each team member</a:t>
            </a:r>
          </a:p>
        </p:txBody>
      </p:sp>
    </p:spTree>
    <p:extLst>
      <p:ext uri="{BB962C8B-B14F-4D97-AF65-F5344CB8AC3E}">
        <p14:creationId xmlns:p14="http://schemas.microsoft.com/office/powerpoint/2010/main" val="4285077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Sponsorships:</a:t>
            </a:r>
          </a:p>
          <a:p>
            <a:pPr lvl="1"/>
            <a:r>
              <a:rPr lang="en-GB" sz="1800" dirty="0"/>
              <a:t>Newbury Electronics</a:t>
            </a:r>
          </a:p>
          <a:p>
            <a:pPr lvl="1"/>
            <a:r>
              <a:rPr lang="en-GB" sz="1800" dirty="0" err="1"/>
              <a:t>HobbyKing</a:t>
            </a:r>
            <a:endParaRPr lang="en-GB" sz="1800" dirty="0"/>
          </a:p>
          <a:p>
            <a:r>
              <a:rPr lang="en-GB" sz="2200" dirty="0"/>
              <a:t>Arkwright Scholarships</a:t>
            </a:r>
          </a:p>
          <a:p>
            <a:r>
              <a:rPr lang="en-GB" sz="2200" dirty="0"/>
              <a:t>School’s engineering budget</a:t>
            </a:r>
          </a:p>
          <a:p>
            <a:r>
              <a:rPr lang="en-GB" sz="2200" dirty="0"/>
              <a:t>Cake sale</a:t>
            </a:r>
          </a:p>
        </p:txBody>
      </p:sp>
      <p:pic>
        <p:nvPicPr>
          <p:cNvPr id="4" name="Picture 2" descr="http://teamcycl.one/pcbtra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25" y="2453545"/>
            <a:ext cx="3520940" cy="50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teamcycl.one/hobby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25" y="2417183"/>
            <a:ext cx="3520940" cy="264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partners.yourlife.org.uk/ResourceRepository/Signatories/Image/Arkwrightsscholarshipstrus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24" y="4415324"/>
            <a:ext cx="3520940" cy="142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29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4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11113" y="2846705"/>
            <a:ext cx="5154930" cy="177038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113" y="4617085"/>
            <a:ext cx="3222625" cy="2240915"/>
          </a:xfrm>
          <a:prstGeom prst="rect">
            <a:avLst/>
          </a:prstGeom>
          <a:noFill/>
        </p:spPr>
      </p:pic>
      <p:pic>
        <p:nvPicPr>
          <p:cNvPr id="4" name="Picture 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3459480" cy="2846705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85183" y="0"/>
            <a:ext cx="6506817" cy="4164977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6" cstate="print"/>
          <a:srcRect/>
          <a:stretch/>
        </p:blipFill>
        <p:spPr bwMode="auto">
          <a:xfrm>
            <a:off x="8715017" y="4164977"/>
            <a:ext cx="3476984" cy="26930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11511" y="4032664"/>
            <a:ext cx="5503505" cy="2825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3459480" y="0"/>
            <a:ext cx="2405007" cy="24160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rgbClr val="20455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Mechanics</a:t>
            </a:r>
          </a:p>
        </p:txBody>
      </p:sp>
    </p:spTree>
    <p:extLst>
      <p:ext uri="{BB962C8B-B14F-4D97-AF65-F5344CB8AC3E}">
        <p14:creationId xmlns:p14="http://schemas.microsoft.com/office/powerpoint/2010/main" val="145671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6807" y="1275394"/>
            <a:ext cx="6376103" cy="4484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5248" y="1281025"/>
            <a:ext cx="2685151" cy="4478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884514" y="6154309"/>
            <a:ext cx="38802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http://teamcycl.one/finalinterimreport</a:t>
            </a:r>
          </a:p>
        </p:txBody>
      </p:sp>
    </p:spTree>
    <p:extLst>
      <p:ext uri="{BB962C8B-B14F-4D97-AF65-F5344CB8AC3E}">
        <p14:creationId xmlns:p14="http://schemas.microsoft.com/office/powerpoint/2010/main" val="355530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tack1vid4 - work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42" end="5474.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3213"/>
            <a:ext cx="12192000" cy="62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9" y="58309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45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e3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-351731"/>
            <a:ext cx="12192000" cy="793303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12203113" cy="6858000"/>
          </a:xfrm>
          <a:prstGeom prst="rect">
            <a:avLst/>
          </a:prstGeom>
          <a:solidFill>
            <a:srgbClr val="DF532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Electronics</a:t>
            </a:r>
          </a:p>
        </p:txBody>
      </p:sp>
    </p:spTree>
    <p:extLst>
      <p:ext uri="{BB962C8B-B14F-4D97-AF65-F5344CB8AC3E}">
        <p14:creationId xmlns:p14="http://schemas.microsoft.com/office/powerpoint/2010/main" val="278319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507" y="3813908"/>
            <a:ext cx="3056481" cy="2096560"/>
          </a:xfrm>
          <a:ln w="38100"/>
        </p:spPr>
        <p:txBody>
          <a:bodyPr/>
          <a:lstStyle/>
          <a:p>
            <a:r>
              <a:rPr lang="en-GB" dirty="0"/>
              <a:t>Power Distribution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0260" y="1448391"/>
            <a:ext cx="1828801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SENSOR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6432" y="1448391"/>
            <a:ext cx="1828801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CAMERA SYSTEM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8346" y="1448392"/>
            <a:ext cx="1828801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FLIGHT SYSTEM</a:t>
            </a:r>
          </a:p>
        </p:txBody>
      </p:sp>
      <p:cxnSp>
        <p:nvCxnSpPr>
          <p:cNvPr id="9" name="Elbow Connector 8"/>
          <p:cNvCxnSpPr>
            <a:stCxn id="4" idx="2"/>
            <a:endCxn id="2" idx="1"/>
          </p:cNvCxnSpPr>
          <p:nvPr/>
        </p:nvCxnSpPr>
        <p:spPr>
          <a:xfrm rot="16200000" flipH="1">
            <a:off x="2238184" y="2545865"/>
            <a:ext cx="2582800" cy="2049846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2"/>
            <a:endCxn id="2" idx="3"/>
          </p:cNvCxnSpPr>
          <p:nvPr/>
        </p:nvCxnSpPr>
        <p:spPr>
          <a:xfrm rot="5400000">
            <a:off x="7344511" y="2545866"/>
            <a:ext cx="2582800" cy="2049845"/>
          </a:xfrm>
          <a:prstGeom prst="bentConnector2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8" idx="2"/>
            <a:endCxn id="2" idx="0"/>
          </p:cNvCxnSpPr>
          <p:nvPr/>
        </p:nvCxnSpPr>
        <p:spPr>
          <a:xfrm rot="16200000" flipH="1">
            <a:off x="5315488" y="3046647"/>
            <a:ext cx="1534519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23782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4204</TotalTime>
  <Words>518</Words>
  <Application>Microsoft Macintosh PowerPoint</Application>
  <PresentationFormat>Widescreen</PresentationFormat>
  <Paragraphs>160</Paragraphs>
  <Slides>39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Cambria Math</vt:lpstr>
      <vt:lpstr>Gill Sans MT</vt:lpstr>
      <vt:lpstr>Parcel</vt:lpstr>
      <vt:lpstr>St Paul’s School: Cyclone</vt:lpstr>
      <vt:lpstr>The proposal</vt:lpstr>
      <vt:lpstr>PowerPoint Presentation</vt:lpstr>
      <vt:lpstr>Mechanics</vt:lpstr>
      <vt:lpstr>PowerPoint Presentation</vt:lpstr>
      <vt:lpstr>PowerPoint Presentation</vt:lpstr>
      <vt:lpstr>PowerPoint Presentation</vt:lpstr>
      <vt:lpstr>Electronics</vt:lpstr>
      <vt:lpstr>Power Distribution</vt:lpstr>
      <vt:lpstr>PowerPoint Presentation</vt:lpstr>
      <vt:lpstr>PCBs</vt:lpstr>
      <vt:lpstr>Software</vt:lpstr>
      <vt:lpstr>Can Code</vt:lpstr>
      <vt:lpstr>PowerPoint Presentation</vt:lpstr>
      <vt:lpstr>PowerPoint Presentation</vt:lpstr>
      <vt:lpstr>Designing the Algorithm</vt:lpstr>
      <vt:lpstr>PowerPoint Presentation</vt:lpstr>
      <vt:lpstr>PowerPoint Presentation</vt:lpstr>
      <vt:lpstr>Further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Launch</vt:lpstr>
      <vt:lpstr>PowerPoint Presentation</vt:lpstr>
      <vt:lpstr>PowerPoint Presentation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OUTREACH</vt:lpstr>
      <vt:lpstr>PowerPoint Presentation</vt:lpstr>
      <vt:lpstr>School</vt:lpstr>
      <vt:lpstr>The Wider Public</vt:lpstr>
      <vt:lpstr>Funding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 Paul’s School: Team Cyclone</dc:title>
  <dc:creator>hp</dc:creator>
  <cp:lastModifiedBy>Ashwin Ahuja</cp:lastModifiedBy>
  <cp:revision>94</cp:revision>
  <dcterms:created xsi:type="dcterms:W3CDTF">2016-03-07T21:42:08Z</dcterms:created>
  <dcterms:modified xsi:type="dcterms:W3CDTF">2020-04-29T20:03:20Z</dcterms:modified>
</cp:coreProperties>
</file>